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Default Extension="fntdata" ContentType="application/x-fontdata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1"/>
    <p:sldMasterId id="2147483672" r:id="rId2"/>
    <p:sldMasterId id="2147483686" r:id="rId3"/>
    <p:sldMasterId id="2147483698" r:id="rId4"/>
    <p:sldMasterId id="2147483710" r:id="rId5"/>
    <p:sldMasterId id="2147483722" r:id="rId6"/>
    <p:sldMasterId id="2147483734" r:id="rId7"/>
    <p:sldMasterId id="2147483746" r:id="rId8"/>
    <p:sldMasterId id="2147483758" r:id="rId9"/>
    <p:sldMasterId id="2147483770" r:id="rId10"/>
    <p:sldMasterId id="2147483782" r:id="rId11"/>
    <p:sldMasterId id="2147483794" r:id="rId12"/>
    <p:sldMasterId id="2147483806" r:id="rId13"/>
  </p:sldMasterIdLst>
  <p:notesMasterIdLst>
    <p:notesMasterId r:id="rId25"/>
  </p:notesMasterIdLst>
  <p:sldIdLst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97675" cy="9928225"/>
  <p:embeddedFontLst>
    <p:embeddedFont>
      <p:font typeface="Arial Narrow" pitchFamily="34" charset="0"/>
      <p:regular r:id="rId26"/>
      <p:bold r:id="rId27"/>
      <p:italic r:id="rId28"/>
      <p:boldItalic r:id="rId2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3399FF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6" autoAdjust="0"/>
    <p:restoredTop sz="99502" autoAdjust="0"/>
  </p:normalViewPr>
  <p:slideViewPr>
    <p:cSldViewPr>
      <p:cViewPr varScale="1">
        <p:scale>
          <a:sx n="93" d="100"/>
          <a:sy n="93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font" Target="fonts/font1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font" Target="fonts/font3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bogdanova\Desktop\&#1072;&#1085;&#1082;&#1077;&#1090;&#1080;&#1088;&#1086;&#1074;&#1072;&#1085;&#1080;&#1077;\2014\&#1072;&#1085;&#1082;&#1077;&#1090;&#1080;&#1088;&#1086;&#1074;&#1072;&#1085;&#1080;&#1077;,%20&#1088;&#1072;&#1089;&#1089;&#1095;&#1077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 lang="ru-RU" sz="2400" b="1" ker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24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Качество проводимых комплексных проверок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76118197725284364"/>
          <c:y val="0.69909740449110669"/>
          <c:w val="0.22215135608048991"/>
          <c:h val="0.3009025955088952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b="0" baseline="0" dirty="0" err="1"/>
              <a:t>Специализированные</a:t>
            </a:r>
            <a:r>
              <a:rPr b="0" baseline="0" dirty="0"/>
              <a:t> </a:t>
            </a:r>
            <a:r>
              <a:rPr b="0" baseline="0" dirty="0" err="1"/>
              <a:t>органы</a:t>
            </a:r>
            <a:r>
              <a:rPr b="0" baseline="0" dirty="0"/>
              <a:t> </a:t>
            </a:r>
            <a:r>
              <a:rPr b="0" baseline="0" dirty="0" err="1"/>
              <a:t>Партнерства</a:t>
            </a:r>
            <a:r>
              <a:rPr b="0" baseline="0" dirty="0"/>
              <a:t>, в </a:t>
            </a:r>
            <a:r>
              <a:rPr b="0" baseline="0" dirty="0" err="1"/>
              <a:t>которых</a:t>
            </a:r>
            <a:r>
              <a:rPr b="0" baseline="0" dirty="0"/>
              <a:t> </a:t>
            </a:r>
            <a:r>
              <a:rPr b="0" baseline="0" dirty="0" err="1"/>
              <a:t>Вы</a:t>
            </a:r>
            <a:r>
              <a:rPr b="0" baseline="0" dirty="0"/>
              <a:t> </a:t>
            </a:r>
            <a:r>
              <a:rPr b="0" baseline="0" dirty="0" err="1"/>
              <a:t>готовы</a:t>
            </a:r>
            <a:r>
              <a:rPr b="0" baseline="0" dirty="0"/>
              <a:t> </a:t>
            </a:r>
            <a:r>
              <a:rPr b="0" baseline="0" dirty="0" err="1"/>
              <a:t>принимать</a:t>
            </a:r>
            <a:r>
              <a:rPr b="0" baseline="0" dirty="0"/>
              <a:t> </a:t>
            </a:r>
            <a:r>
              <a:rPr b="0" baseline="0" dirty="0" err="1"/>
              <a:t>учас</a:t>
            </a:r>
            <a:r>
              <a:rPr baseline="0" dirty="0" err="1"/>
              <a:t>тие</a:t>
            </a:r>
            <a:endParaRPr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Лист2!$A$22:$B$22</c:f>
              <c:strCache>
                <c:ptCount val="1"/>
                <c:pt idx="0">
                  <c:v>Специализированные органы Партнерства, в которых Вы готовы принимать участие</c:v>
                </c:pt>
              </c:strCache>
            </c:strRef>
          </c:tx>
          <c:dLbls>
            <c:dLbl>
              <c:idx val="0"/>
              <c:layout>
                <c:manualLayout>
                  <c:x val="-5.8193765507536209E-2"/>
                  <c:y val="-1.6660111242120055E-2"/>
                </c:manualLayout>
              </c:layout>
              <c:showPercent val="1"/>
            </c:dLbl>
            <c:dLbl>
              <c:idx val="1"/>
              <c:layout>
                <c:manualLayout>
                  <c:x val="-1.9431225748579379E-2"/>
                  <c:y val="-2.8361544057828696E-2"/>
                </c:manualLayout>
              </c:layout>
              <c:showPercent val="1"/>
            </c:dLbl>
            <c:dLbl>
              <c:idx val="2"/>
              <c:layout>
                <c:manualLayout>
                  <c:x val="-7.0671159994568494E-3"/>
                  <c:y val="-2.4598521311252146E-3"/>
                </c:manualLayout>
              </c:layout>
              <c:showPercent val="1"/>
            </c:dLbl>
            <c:dLbl>
              <c:idx val="3"/>
              <c:layout>
                <c:manualLayout>
                  <c:x val="3.9611082307727131E-3"/>
                  <c:y val="-4.7858929652977639E-2"/>
                </c:manualLayout>
              </c:layout>
              <c:showPercent val="1"/>
            </c:dLbl>
            <c:dLbl>
              <c:idx val="4"/>
              <c:layout>
                <c:manualLayout>
                  <c:x val="0"/>
                  <c:y val="0.15544531790374549"/>
                </c:manualLayout>
              </c:layout>
              <c:showPercent val="1"/>
            </c:dLbl>
            <c:spPr>
              <a:noFill/>
            </c:spPr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Лист2!$C$21:$G$21</c:f>
              <c:strCache>
                <c:ptCount val="5"/>
                <c:pt idx="0">
                  <c:v>Контрольная комиссия</c:v>
                </c:pt>
                <c:pt idx="1">
                  <c:v>Дисциплинарная комиссия</c:v>
                </c:pt>
                <c:pt idx="2">
                  <c:v>Третейский суд </c:v>
                </c:pt>
                <c:pt idx="3">
                  <c:v>Комитеты </c:v>
                </c:pt>
                <c:pt idx="4">
                  <c:v>Рабочие группы </c:v>
                </c:pt>
              </c:strCache>
            </c:strRef>
          </c:cat>
          <c:val>
            <c:numRef>
              <c:f>Лист2!$C$22:$G$22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7</c:v>
                </c:pt>
                <c:pt idx="3">
                  <c:v>24</c:v>
                </c:pt>
                <c:pt idx="4">
                  <c:v>54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291135347101352"/>
          <c:y val="0.40190942045865885"/>
          <c:w val="0.29708864652898648"/>
          <c:h val="0.43736627829882729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0" i="0" u="none" strike="noStrike" kern="1200" baseline="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Готовность участия в законотворческой деятельности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5286744696254747E-2"/>
          <c:y val="0.28667201660132979"/>
          <c:w val="0.56857403511941895"/>
          <c:h val="0.62881926809719613"/>
        </c:manualLayout>
      </c:layout>
      <c:pie3DChart>
        <c:varyColors val="1"/>
        <c:ser>
          <c:idx val="0"/>
          <c:order val="0"/>
          <c:tx>
            <c:strRef>
              <c:f>Лист1!$A$40</c:f>
              <c:strCache>
                <c:ptCount val="1"/>
                <c:pt idx="0">
                  <c:v>Готовность участия в законотворческой деятельности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5.7570831568165191E-2"/>
                  <c:y val="-0.11256288983763708"/>
                </c:manualLayout>
              </c:layout>
              <c:showPercent val="1"/>
            </c:dLbl>
            <c:dLbl>
              <c:idx val="1"/>
              <c:layout>
                <c:manualLayout>
                  <c:x val="4.1509276747028111E-2"/>
                  <c:y val="6.3090708175282109E-3"/>
                </c:manualLayout>
              </c:layout>
              <c:showPercent val="1"/>
            </c:dLbl>
            <c:dLbl>
              <c:idx val="2"/>
              <c:layout>
                <c:manualLayout>
                  <c:x val="4.5621151984333863E-2"/>
                  <c:y val="-9.3666179948259751E-2"/>
                </c:manualLayout>
              </c:layout>
              <c:showPercent val="1"/>
            </c:dLbl>
            <c:spPr>
              <a:noFill/>
              <a:ln w="0">
                <a:noFill/>
              </a:ln>
            </c:spPr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Лист1!$B$39:$D$39</c:f>
              <c:strCache>
                <c:ptCount val="3"/>
                <c:pt idx="0">
                  <c:v>да </c:v>
                </c:pt>
                <c:pt idx="1">
                  <c:v>нет </c:v>
                </c:pt>
                <c:pt idx="2">
                  <c:v>нет, но планируем </c:v>
                </c:pt>
              </c:strCache>
            </c:strRef>
          </c:cat>
          <c:val>
            <c:numRef>
              <c:f>Лист1!$B$40:$D$40</c:f>
              <c:numCache>
                <c:formatCode>General</c:formatCode>
                <c:ptCount val="3"/>
                <c:pt idx="0">
                  <c:v>32</c:v>
                </c:pt>
                <c:pt idx="1">
                  <c:v>25</c:v>
                </c:pt>
                <c:pt idx="2">
                  <c:v>32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aseline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b="0" dirty="0"/>
              <a:t>Направление  деятельности Партнерства для принятия участия в качестве члена Комитета (рабочей группы) </a:t>
            </a:r>
            <a:r>
              <a:rPr lang="ru-RU" dirty="0"/>
              <a:t>
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788552594685239E-2"/>
          <c:y val="0.40030228122801192"/>
          <c:w val="0.53692843652292632"/>
          <c:h val="0.50327972817835054"/>
        </c:manualLayout>
      </c:layout>
      <c:pie3DChart>
        <c:varyColors val="1"/>
        <c:ser>
          <c:idx val="0"/>
          <c:order val="0"/>
          <c:tx>
            <c:strRef>
              <c:f>Лист2!$A$41</c:f>
              <c:strCache>
                <c:ptCount val="1"/>
                <c:pt idx="0">
                  <c:v>Направление  деятельности Партнерства для принятия участия в качестве члена Комитета (рабочей группы) 
</c:v>
                </c:pt>
              </c:strCache>
            </c:strRef>
          </c:tx>
          <c:spPr>
            <a:ln>
              <a:solidFill>
                <a:srgbClr val="FFFFFF"/>
              </a:solidFill>
            </a:ln>
          </c:spPr>
          <c:dLbls>
            <c:dLbl>
              <c:idx val="0"/>
              <c:layout>
                <c:manualLayout>
                  <c:x val="-0.11516987530486031"/>
                  <c:y val="-8.9382661185794174E-2"/>
                </c:manualLayout>
              </c:layout>
              <c:showPercent val="1"/>
            </c:dLbl>
            <c:dLbl>
              <c:idx val="1"/>
              <c:layout>
                <c:manualLayout>
                  <c:x val="7.5094830733093169E-3"/>
                  <c:y val="1.3522571566122396E-2"/>
                </c:manualLayout>
              </c:layout>
              <c:showPercent val="1"/>
            </c:dLbl>
            <c:dLbl>
              <c:idx val="2"/>
              <c:layout>
                <c:manualLayout>
                  <c:x val="2.9442760328217472E-2"/>
                  <c:y val="-1.060067399918528E-3"/>
                </c:manualLayout>
              </c:layout>
              <c:showPercent val="1"/>
            </c:dLbl>
            <c:dLbl>
              <c:idx val="3"/>
              <c:layout>
                <c:manualLayout>
                  <c:x val="0"/>
                  <c:y val="-8.7683544420990259E-2"/>
                </c:manualLayout>
              </c:layout>
              <c:showPercent val="1"/>
            </c:dLbl>
            <c:dLbl>
              <c:idx val="4"/>
              <c:layout>
                <c:manualLayout>
                  <c:x val="5.0702831960470006E-2"/>
                  <c:y val="-4.3317409176758137E-2"/>
                </c:manualLayout>
              </c:layout>
              <c:showPercent val="1"/>
            </c:dLbl>
            <c:spPr>
              <a:noFill/>
              <a:ln w="0">
                <a:noFill/>
              </a:ln>
            </c:spPr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Лист2!$B$40:$F$40</c:f>
              <c:strCache>
                <c:ptCount val="5"/>
                <c:pt idx="0">
                  <c:v>Нормативно-техническое регулирование </c:v>
                </c:pt>
                <c:pt idx="1">
                  <c:v>Научная деятельность</c:v>
                </c:pt>
                <c:pt idx="2">
                  <c:v>Инновационные технологии</c:v>
                </c:pt>
                <c:pt idx="3">
                  <c:v>Законотворчество в саморегулировании и строительстве </c:v>
                </c:pt>
                <c:pt idx="4">
                  <c:v>Не готовы участвовать </c:v>
                </c:pt>
              </c:strCache>
            </c:strRef>
          </c:cat>
          <c:val>
            <c:numRef>
              <c:f>Лист2!$B$41:$F$41</c:f>
              <c:numCache>
                <c:formatCode>General</c:formatCode>
                <c:ptCount val="5"/>
                <c:pt idx="0">
                  <c:v>37</c:v>
                </c:pt>
                <c:pt idx="1">
                  <c:v>18</c:v>
                </c:pt>
                <c:pt idx="2">
                  <c:v>23</c:v>
                </c:pt>
                <c:pt idx="3">
                  <c:v>19</c:v>
                </c:pt>
                <c:pt idx="4">
                  <c:v>21</c:v>
                </c:pt>
              </c:numCache>
            </c:numRef>
          </c:val>
        </c:ser>
      </c:pie3DChart>
    </c:plotArea>
    <c:legend>
      <c:legendPos val="r"/>
      <c:layout/>
      <c:spPr>
        <a:ln>
          <a:noFill/>
        </a:ln>
      </c:spPr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0" i="0" u="none" strike="noStrike" kern="1200" baseline="0" dirty="0" err="1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Востребованность</a:t>
            </a:r>
            <a:r>
              <a:rPr lang="ru-RU" sz="2400" b="0" i="0" u="none" strike="noStrike" kern="1200" baseline="0" dirty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льготных услуг в рамках </a:t>
            </a:r>
            <a:r>
              <a:rPr lang="ru-RU" sz="2400" b="0" i="0" u="none" strike="noStrike" kern="1200" baseline="0" dirty="0" smtClean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соглашений </a:t>
            </a:r>
            <a:r>
              <a:rPr lang="ru-RU" sz="2400" b="0" i="0" u="none" strike="noStrike" kern="1200" baseline="0" dirty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 сотрудничестве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Лист1!$A$78:$B$78</c:f>
              <c:strCache>
                <c:ptCount val="1"/>
                <c:pt idx="0">
                  <c:v>Востребованность льготных услуг в рамках соглашения о сотрудничестве </c:v>
                </c:pt>
              </c:strCache>
            </c:strRef>
          </c:tx>
          <c:spPr>
            <a:ln>
              <a:solidFill>
                <a:srgbClr val="FFFFFF"/>
              </a:solidFill>
            </a:ln>
          </c:spPr>
          <c:dLbls>
            <c:dLbl>
              <c:idx val="0"/>
              <c:layout>
                <c:manualLayout>
                  <c:x val="-3.5607154760582155E-2"/>
                  <c:y val="-2.0163955417382976E-2"/>
                </c:manualLayout>
              </c:layout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4.0056580251766907E-2"/>
                  <c:y val="-8.2719387111413176E-2"/>
                </c:manualLayout>
              </c:layout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8664859887362953E-2"/>
                  <c:y val="-1.9612698400742666E-2"/>
                </c:manualLayout>
              </c:layout>
              <c:showPercent val="1"/>
            </c:dLbl>
            <c:dLbl>
              <c:idx val="6"/>
              <c:layout>
                <c:manualLayout>
                  <c:x val="-3.2072825241639805E-2"/>
                  <c:y val="1.4779431287295763E-3"/>
                </c:manualLayout>
              </c:layout>
              <c:showPercent val="1"/>
            </c:dLbl>
            <c:spPr>
              <a:noFill/>
            </c:spPr>
            <c:txPr>
              <a:bodyPr/>
              <a:lstStyle/>
              <a:p>
                <a:pPr>
                  <a:defRPr sz="2400" b="1" baseline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Лист1!$C$77:$I$77</c:f>
              <c:strCache>
                <c:ptCount val="7"/>
                <c:pt idx="0">
                  <c:v>ОАО АБ "Россия"</c:v>
                </c:pt>
                <c:pt idx="1">
                  <c:v>ЗАО "Сургутнефтегазбанк" </c:v>
                </c:pt>
                <c:pt idx="2">
                  <c:v>ОАО "СОГАЗ" </c:v>
                </c:pt>
                <c:pt idx="3">
                  <c:v>ООО "Газтехлизинг"</c:v>
                </c:pt>
                <c:pt idx="4">
                  <c:v> ООО "КАТЭК"</c:v>
                </c:pt>
                <c:pt idx="5">
                  <c:v>не пользовались, но планируем</c:v>
                </c:pt>
                <c:pt idx="6">
                  <c:v>не пользовалиь и не планируем</c:v>
                </c:pt>
              </c:strCache>
            </c:strRef>
          </c:cat>
          <c:val>
            <c:numRef>
              <c:f>Лист1!$C$78:$I$78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  <c:pt idx="5">
                  <c:v>36</c:v>
                </c:pt>
                <c:pt idx="6">
                  <c:v>9</c:v>
                </c:pt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9184046323912796"/>
          <c:y val="0.20220964148992879"/>
          <c:w val="0.30815953676087271"/>
          <c:h val="0.76354981273267275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0" i="0" u="none" strike="noStrike" kern="1200" baseline="0" dirty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Периодичность посещения сайта </a:t>
            </a:r>
            <a:r>
              <a:rPr lang="ru-RU" sz="2400" b="0" i="0" u="none" strike="noStrike" kern="1200" baseline="0" dirty="0" smtClean="0">
                <a:solidFill>
                  <a:schemeClr val="accent6">
                    <a:lumMod val="9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Партнерства</a:t>
            </a:r>
            <a:endParaRPr lang="ru-RU" sz="2400" b="0" i="0" u="none" strike="noStrike" kern="1200" baseline="0" dirty="0">
              <a:solidFill>
                <a:schemeClr val="accent6">
                  <a:lumMod val="9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0409047520797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Лист1!$A$101</c:f>
              <c:strCache>
                <c:ptCount val="1"/>
                <c:pt idx="0">
                  <c:v>Периодичность посещения сайта Партенрства</c:v>
                </c:pt>
              </c:strCache>
            </c:strRef>
          </c:tx>
          <c:dLbls>
            <c:dLbl>
              <c:idx val="0"/>
              <c:layout>
                <c:manualLayout>
                  <c:x val="2.8410108627386077E-2"/>
                  <c:y val="-5.119487665212341E-4"/>
                </c:manualLayout>
              </c:layout>
              <c:showPercent val="1"/>
            </c:dLbl>
            <c:dLbl>
              <c:idx val="1"/>
              <c:layout>
                <c:manualLayout>
                  <c:x val="-0.13106040938761904"/>
                  <c:y val="-0.18669771155370687"/>
                </c:manualLayout>
              </c:layout>
              <c:showPercent val="1"/>
            </c:dLbl>
            <c:dLbl>
              <c:idx val="2"/>
              <c:layout>
                <c:manualLayout>
                  <c:x val="-3.4692432133391057E-2"/>
                  <c:y val="-4.3672172018551607E-3"/>
                </c:manualLayout>
              </c:layout>
              <c:showPercent val="1"/>
            </c:dLbl>
            <c:dLbl>
              <c:idx val="3"/>
              <c:layout>
                <c:manualLayout>
                  <c:x val="3.9121786921634559E-2"/>
                  <c:y val="-1.1150832581690518E-2"/>
                </c:manualLayout>
              </c:layout>
              <c:showPercent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400" b="1" baseline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Лист1!$B$100:$E$100</c:f>
              <c:strCache>
                <c:ptCount val="4"/>
                <c:pt idx="0">
                  <c:v>раз в месяц</c:v>
                </c:pt>
                <c:pt idx="1">
                  <c:v>раз в неделю</c:v>
                </c:pt>
                <c:pt idx="2">
                  <c:v>раз в квартал </c:v>
                </c:pt>
                <c:pt idx="3">
                  <c:v>не используем </c:v>
                </c:pt>
              </c:strCache>
            </c:strRef>
          </c:cat>
          <c:val>
            <c:numRef>
              <c:f>Лист1!$B$101:$E$101</c:f>
              <c:numCache>
                <c:formatCode>General</c:formatCode>
                <c:ptCount val="4"/>
                <c:pt idx="0">
                  <c:v>41</c:v>
                </c:pt>
                <c:pt idx="1">
                  <c:v>28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9453969400225377"/>
          <c:y val="0.67755042283437494"/>
          <c:w val="0.20546030599774628"/>
          <c:h val="0.27023268601040562"/>
        </c:manualLayout>
      </c:layout>
      <c:overlay val="1"/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1" i="0" u="none" strike="noStrike" kern="0" baseline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2400" b="0" i="0" u="none" strike="noStrike" kern="0" baseline="0" dirty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Качество проводимых комплексных проверок</a:t>
            </a:r>
          </a:p>
        </c:rich>
      </c:tx>
      <c:layout>
        <c:manualLayout>
          <c:xMode val="edge"/>
          <c:yMode val="edge"/>
          <c:x val="0.1736682672363621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Качество  проводимых комплексных проверок</c:v>
                </c:pt>
              </c:strCache>
            </c:strRef>
          </c:tx>
          <c:spPr>
            <a:ln>
              <a:solidFill>
                <a:srgbClr val="FFFFFF"/>
              </a:solidFill>
            </a:ln>
            <a:effectLst>
              <a:outerShdw blurRad="50800" dist="50800" dir="5400000" algn="ctr" rotWithShape="0">
                <a:schemeClr val="accent6"/>
              </a:outerShdw>
            </a:effectLst>
          </c:spPr>
          <c:dLbls>
            <c:dLbl>
              <c:idx val="0"/>
              <c:layout>
                <c:manualLayout>
                  <c:x val="2.6939285033569162E-2"/>
                  <c:y val="-0.2762082672611933"/>
                </c:manualLayout>
              </c:layout>
              <c:showPercent val="1"/>
            </c:dLbl>
            <c:dLbl>
              <c:idx val="1"/>
              <c:layout>
                <c:manualLayout>
                  <c:x val="-2.024622136786025E-3"/>
                  <c:y val="-2.9775198409301942E-2"/>
                </c:manualLayout>
              </c:layout>
              <c:showPercent val="1"/>
            </c:dLbl>
            <c:dLbl>
              <c:idx val="2"/>
              <c:layout>
                <c:manualLayout>
                  <c:x val="3.8840867834256956E-2"/>
                  <c:y val="7.4717674961477876E-3"/>
                </c:manualLayout>
              </c:layout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spPr>
              <a:noFill/>
              <a:effectLst>
                <a:outerShdw blurRad="50800" dist="50800" dir="5400000" algn="ctr" rotWithShape="0">
                  <a:schemeClr val="accent6"/>
                </a:outerShdw>
              </a:effectLst>
            </c:spPr>
            <c:txPr>
              <a:bodyPr/>
              <a:lstStyle/>
              <a:p>
                <a:pPr algn="ctr" rtl="0">
                  <a:defRPr lang="ru-RU" sz="2400" b="1" i="0" u="none" strike="noStrike" kern="1200" baseline="0" dirty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numRef>
              <c:f>Лист1!$B$1:$F$1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66</c:v>
                </c:pt>
                <c:pt idx="1">
                  <c:v>26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solidFill>
                  <a:schemeClr val="accent6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solidFill>
                  <a:schemeClr val="accent6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chemeClr val="accent6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solidFill>
                  <a:schemeClr val="accent6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solidFill>
                  <a:schemeClr val="accent6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6118197725284364"/>
          <c:y val="0.69909740449110669"/>
          <c:w val="0.22215135608048991"/>
          <c:h val="0.3009025955088952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sz="2400" dirty="0" err="1" smtClean="0"/>
              <a:t>Качество</a:t>
            </a:r>
            <a:r>
              <a:rPr sz="2400" baseline="0" dirty="0" smtClean="0"/>
              <a:t> </a:t>
            </a:r>
            <a:r>
              <a:rPr sz="2400" baseline="0" dirty="0" err="1" smtClean="0"/>
              <a:t>консультаций</a:t>
            </a:r>
            <a:r>
              <a:rPr sz="2400" baseline="0" dirty="0" smtClean="0"/>
              <a:t> </a:t>
            </a:r>
            <a:endParaRPr sz="2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74788370736584864"/>
          <c:y val="0.80042541569455306"/>
          <c:w val="0.24153413509610069"/>
          <c:h val="0.1490713994741326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 algn="ctr" rtl="0" fontAlgn="base">
        <a:spcBef>
          <a:spcPct val="0"/>
        </a:spcBef>
        <a:spcAft>
          <a:spcPct val="0"/>
        </a:spcAft>
        <a:defRPr lang="ru-RU" sz="2400" b="1" i="0" u="none" strike="noStrike" kern="0" baseline="0" dirty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1" i="0" u="none" strike="noStrike" kern="0" baseline="0" dirty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b="0" baseline="0" dirty="0" err="1">
                <a:solidFill>
                  <a:schemeClr val="accent6"/>
                </a:solidFill>
              </a:rPr>
              <a:t>Качество</a:t>
            </a:r>
            <a:r>
              <a:rPr b="0" baseline="0" dirty="0">
                <a:solidFill>
                  <a:schemeClr val="accent6"/>
                </a:solidFill>
              </a:rPr>
              <a:t>  </a:t>
            </a:r>
            <a:r>
              <a:rPr b="0" baseline="0" dirty="0" err="1">
                <a:solidFill>
                  <a:schemeClr val="accent6"/>
                </a:solidFill>
              </a:rPr>
              <a:t>консультаций</a:t>
            </a:r>
            <a:r>
              <a:rPr b="0" baseline="0" dirty="0">
                <a:solidFill>
                  <a:schemeClr val="accent6"/>
                </a:solidFill>
              </a:rPr>
              <a:t>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Лист1!$B$7</c:f>
              <c:strCache>
                <c:ptCount val="1"/>
                <c:pt idx="0">
                  <c:v>Качество  консультаций 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2.319314293876644E-2"/>
                  <c:y val="-0.13726514663989123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en-US" sz="2400" b="1" i="0" u="none" strike="noStrike" kern="1200" baseline="0">
                      <a:solidFill>
                        <a:schemeClr val="accent6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1.9086314672519363E-2"/>
                  <c:y val="-3.4168635350789109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en-US" sz="2400" b="1" i="0" u="none" strike="noStrike" kern="1200" baseline="0">
                      <a:solidFill>
                        <a:schemeClr val="accent6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4.6840600477497968E-2"/>
                  <c:y val="1.2634864469985667E-3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en-US" sz="2400" b="1" i="0" u="none" strike="noStrike" kern="1200" baseline="0">
                      <a:solidFill>
                        <a:schemeClr val="accent6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800" b="1" baseline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numRef>
              <c:f>Лист1!$C$6:$G$6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Лист1!$C$7:$G$7</c:f>
              <c:numCache>
                <c:formatCode>General</c:formatCode>
                <c:ptCount val="5"/>
                <c:pt idx="0">
                  <c:v>63</c:v>
                </c:pt>
                <c:pt idx="1">
                  <c:v>25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027348215789701"/>
          <c:y val="0.81105951539975663"/>
          <c:w val="0.24834785382269375"/>
          <c:h val="0.15224199407613015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75772126603158529"/>
          <c:y val="0.75293534636502446"/>
          <c:w val="0.1648937473413192"/>
          <c:h val="0.138310168265904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0" i="0" u="none" strike="noStrike" kern="0" baseline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2400" b="0" i="0" u="none" strike="noStrike" kern="0" baseline="0" dirty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Наличие несчастных случаев на производстве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7258844877802269E-2"/>
          <c:y val="0.26251454756393189"/>
          <c:w val="0.75309333821296542"/>
          <c:h val="0.64899824427522645"/>
        </c:manualLayout>
      </c:layout>
      <c:pie3DChart>
        <c:varyColors val="1"/>
        <c:ser>
          <c:idx val="0"/>
          <c:order val="0"/>
          <c:tx>
            <c:strRef>
              <c:f>Лист1!$G$59</c:f>
              <c:strCache>
                <c:ptCount val="1"/>
                <c:pt idx="0">
                  <c:v>Наличие несчастных случаев на производстве </c:v>
                </c:pt>
              </c:strCache>
            </c:strRef>
          </c:tx>
          <c:dLbls>
            <c:dLbl>
              <c:idx val="0"/>
              <c:layout>
                <c:manualLayout>
                  <c:x val="8.9219389566736595E-3"/>
                  <c:y val="1.5681545402059183E-2"/>
                </c:manualLayout>
              </c:layout>
              <c:showPercent val="1"/>
            </c:dLbl>
            <c:dLbl>
              <c:idx val="1"/>
              <c:layout>
                <c:manualLayout>
                  <c:x val="-9.0277278559462909E-2"/>
                  <c:y val="-5.9556907156035406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 algn="ctr" rtl="0">
                  <a:defRPr lang="ru-RU" sz="2400" b="1" i="0" u="none" strike="noStrike" kern="1200" baseline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Лист1!$H$58:$I$58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Лист1!$H$59:$I$59</c:f>
              <c:numCache>
                <c:formatCode>General</c:formatCode>
                <c:ptCount val="2"/>
                <c:pt idx="0">
                  <c:v>10</c:v>
                </c:pt>
                <c:pt idx="1">
                  <c:v>83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1423904969164651"/>
          <c:y val="0.72077783707092713"/>
          <c:w val="8.5472529196102445E-2"/>
          <c:h val="0.14881861942479979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2400" b="1" i="0" u="none" strike="noStrike" kern="0" baseline="0" dirty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b="0" baseline="0" dirty="0" err="1">
                <a:solidFill>
                  <a:schemeClr val="accent6"/>
                </a:solidFill>
              </a:rPr>
              <a:t>Проведение</a:t>
            </a:r>
            <a:r>
              <a:rPr b="0" baseline="0" dirty="0">
                <a:solidFill>
                  <a:schemeClr val="accent6"/>
                </a:solidFill>
              </a:rPr>
              <a:t> </a:t>
            </a:r>
            <a:r>
              <a:rPr b="0" baseline="0" dirty="0" err="1">
                <a:solidFill>
                  <a:schemeClr val="accent6"/>
                </a:solidFill>
              </a:rPr>
              <a:t>конференций</a:t>
            </a:r>
            <a:r>
              <a:rPr b="0" baseline="0" dirty="0">
                <a:solidFill>
                  <a:schemeClr val="accent6"/>
                </a:solidFill>
              </a:rPr>
              <a:t> и </a:t>
            </a:r>
            <a:r>
              <a:rPr b="0" baseline="0" dirty="0" err="1">
                <a:solidFill>
                  <a:schemeClr val="accent6"/>
                </a:solidFill>
              </a:rPr>
              <a:t>тематических</a:t>
            </a:r>
            <a:r>
              <a:rPr b="0" baseline="0" dirty="0">
                <a:solidFill>
                  <a:schemeClr val="accent6"/>
                </a:solidFill>
              </a:rPr>
              <a:t> </a:t>
            </a:r>
            <a:r>
              <a:rPr b="0" baseline="0" dirty="0" err="1">
                <a:solidFill>
                  <a:schemeClr val="accent6"/>
                </a:solidFill>
              </a:rPr>
              <a:t>семинаров</a:t>
            </a:r>
            <a:r>
              <a:rPr b="0" baseline="0" dirty="0">
                <a:solidFill>
                  <a:schemeClr val="accent6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11400082904834467"/>
          <c:y val="1.763692923008555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Лист1!$A$21</c:f>
              <c:strCache>
                <c:ptCount val="1"/>
                <c:pt idx="0">
                  <c:v>Проведение конференций и тематических семинаров </c:v>
                </c:pt>
              </c:strCache>
            </c:strRef>
          </c:tx>
          <c:dLbls>
            <c:dLbl>
              <c:idx val="0"/>
              <c:layout>
                <c:manualLayout>
                  <c:x val="7.5622624739808797E-2"/>
                  <c:y val="-2.7231002110876472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chemeClr val="accent6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3.0953059722923877E-3"/>
                  <c:y val="-1.5384864644669117E-3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chemeClr val="accent6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 algn="ctr" rtl="0">
                  <a:defRPr lang="ru-RU" sz="2400" b="1" i="0" u="none" strike="noStrike" kern="1200" baseline="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Лист1!$B$20:$C$20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Лист1!$B$21:$C$21</c:f>
              <c:numCache>
                <c:formatCode>General</c:formatCode>
                <c:ptCount val="2"/>
                <c:pt idx="0">
                  <c:v>88</c:v>
                </c:pt>
                <c:pt idx="1">
                  <c:v>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923235992646463"/>
          <c:y val="0.79882050142576755"/>
          <c:w val="8.0868635141168807E-2"/>
          <c:h val="0.13840684368403522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b="0" dirty="0" err="1"/>
              <a:t>Перспективные</a:t>
            </a:r>
            <a:r>
              <a:rPr b="0" dirty="0"/>
              <a:t> </a:t>
            </a:r>
            <a:r>
              <a:rPr b="0" dirty="0" err="1"/>
              <a:t>направления</a:t>
            </a:r>
            <a:r>
              <a:rPr b="0" dirty="0"/>
              <a:t> </a:t>
            </a:r>
            <a:r>
              <a:rPr b="0" dirty="0" err="1"/>
              <a:t>деятельности</a:t>
            </a:r>
            <a:r>
              <a:rPr b="0" dirty="0"/>
              <a:t>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Лист2!$A$4</c:f>
              <c:strCache>
                <c:ptCount val="1"/>
                <c:pt idx="0">
                  <c:v>Перспективные направления деятельности </c:v>
                </c:pt>
              </c:strCache>
            </c:strRef>
          </c:tx>
          <c:dLbls>
            <c:dLbl>
              <c:idx val="0"/>
              <c:layout>
                <c:manualLayout>
                  <c:x val="-7.1686868644916926E-2"/>
                  <c:y val="-1.5113121111543164E-2"/>
                </c:manualLayout>
              </c:layout>
              <c:showPercent val="1"/>
            </c:dLbl>
            <c:dLbl>
              <c:idx val="1"/>
              <c:layout>
                <c:manualLayout>
                  <c:x val="-9.7273459750578065E-2"/>
                  <c:y val="5.0212736779246765E-2"/>
                </c:manualLayout>
              </c:layout>
              <c:showPercent val="1"/>
            </c:dLbl>
            <c:dLbl>
              <c:idx val="2"/>
              <c:layout>
                <c:manualLayout>
                  <c:x val="7.5229180143016388E-3"/>
                  <c:y val="4.1336986862570924E-2"/>
                </c:manualLayout>
              </c:layout>
              <c:showPercent val="1"/>
            </c:dLbl>
            <c:dLbl>
              <c:idx val="3"/>
              <c:layout>
                <c:manualLayout>
                  <c:x val="3.9928325720818142E-2"/>
                  <c:y val="-6.4797921758693505E-2"/>
                </c:manualLayout>
              </c:layout>
              <c:showPercent val="1"/>
            </c:dLbl>
            <c:spPr>
              <a:noFill/>
            </c:spPr>
            <c:txPr>
              <a:bodyPr/>
              <a:lstStyle/>
              <a:p>
                <a:pPr algn="ctr" rtl="0">
                  <a:defRPr lang="ru-RU" sz="2400" b="1" i="0" u="none" strike="noStrike" kern="1200" baseline="0">
                    <a:solidFill>
                      <a:schemeClr val="accent6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Лист2!$B$3:$E$3</c:f>
              <c:strCache>
                <c:ptCount val="4"/>
                <c:pt idx="0">
                  <c:v>Конкурсы профессионального мастерства</c:v>
                </c:pt>
                <c:pt idx="1">
                  <c:v>Подготовка рабочих кадров </c:v>
                </c:pt>
                <c:pt idx="2">
                  <c:v>Семинары по государственным и муниципальным закупкам</c:v>
                </c:pt>
                <c:pt idx="3">
                  <c:v>Семинары по охране труда в строительстве </c:v>
                </c:pt>
              </c:strCache>
            </c:strRef>
          </c:cat>
          <c:val>
            <c:numRef>
              <c:f>Лист2!$B$4:$E$4</c:f>
              <c:numCache>
                <c:formatCode>General</c:formatCode>
                <c:ptCount val="4"/>
                <c:pt idx="0">
                  <c:v>20</c:v>
                </c:pt>
                <c:pt idx="1">
                  <c:v>59</c:v>
                </c:pt>
                <c:pt idx="2">
                  <c:v>20</c:v>
                </c:pt>
                <c:pt idx="3">
                  <c:v>42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468162935167149"/>
          <c:y val="0.20291451991445392"/>
          <c:w val="0.366489256969248"/>
          <c:h val="0.70018331296522607"/>
        </c:manualLayout>
      </c:layout>
      <c:txPr>
        <a:bodyPr/>
        <a:lstStyle/>
        <a:p>
          <a:pPr>
            <a:defRPr sz="1400" baseline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2400" b="1" i="0" u="none" strike="noStrike" kern="0" baseline="0" dirty="0" smtClean="0">
                <a:ln w="10541" cmpd="sng">
                  <a:solidFill>
                    <a:srgbClr val="FFFFF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DEF6F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dirty="0"/>
              <a:t> </a:t>
            </a:r>
            <a:r>
              <a:rPr lang="ru-RU" sz="2400" b="1" i="0" u="none" strike="noStrike" kern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Специализированные органы Партнерства, в работе которых хотели бы принимать участие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  <c:txPr>
        <a:bodyPr/>
        <a:lstStyle/>
        <a:p>
          <a:pPr>
            <a:defRPr sz="160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946"/>
            <a:ext cx="5437188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8"/>
            <a:ext cx="2946135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30308"/>
            <a:ext cx="2946135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7F919-3649-4941-97E2-3B7986367A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9346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200E1-7EC7-408F-9513-2EC5607A441E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20679-36EB-4307-BE67-9DB985B9A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258D6-B048-454E-825D-1451F8A9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AD04-885B-4EC6-8E8A-CF3144DFD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60F2-16D8-475A-A4FF-8875545E9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4FCD3-B858-402B-94FF-1C331872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A04F8-E3BD-4472-9922-94F744470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9FA9-2FC7-4943-B482-73F6E87AF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788B-8869-4B22-9764-C4B7ED338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6753F-95FE-43CD-8A54-363D513A5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EF6F4-D03C-4690-8F12-E18B8D466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7D9C-1335-4376-864C-B78368826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D5068-E921-4331-A9B5-579D60076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3550" y="1600200"/>
            <a:ext cx="2117725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2039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E21DB-439B-4924-A396-F7A0A2DE3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59F3-6E83-406D-AB0E-77A9E8815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68555-E3F8-403D-BD47-1EE236BD3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717A8-0FF0-48B3-9895-C225C3E68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869FB-1B61-46F4-B57A-B0E92F6A6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E9E1-D2C0-43BD-ADBC-7D14DBB42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7E94C-1DA5-481D-AAFD-87CDEEE56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D918-A2A3-478D-83F8-FAF2D822B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20CC-49BC-46B6-B8BE-4CE7CD3E1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3A61-022B-4509-B12F-E35D64B9F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D99B-6DBA-4171-82C8-A553DC789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8B10-3F38-4023-8479-E77386129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616A-3A3D-4BEE-9C18-218E987E8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75242-A9CA-44E1-B67F-ED3875E0C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07CFA-D059-4252-8F91-6379DD68B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9C41-310F-4F5C-BB61-0CB28DFA1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88232-39BB-4C30-8F8A-C1288A22C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639E-B343-4F6B-88BE-30571EC2F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F5D8-92C8-4F1F-85CF-3967BD127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171F-CBE6-444F-9630-0FCAD0BB3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0A3F-2E61-4316-BD27-EE762C39F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C070-F4E7-4247-B794-F778CBCF5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5D653-28EF-4765-8170-20F3CB0E1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9DB4-3A97-416F-A109-295CA3AD0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F689-B691-41C6-94F4-CBA3D3B73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6EFC-6DC1-4B17-BC5C-608A0B8A9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A1FE4-1D55-48F3-A143-C52D2C2A9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66F55-761C-4C64-B6AB-E8ECE2D66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4717C-41A1-4057-BA82-ED2AD5A00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DF1C0-B9BC-485D-8F09-2E29200E5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3AF80-EAB4-4125-9A62-5CD0A49A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1314-293D-4B31-A191-BA7E2429F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EF39-C643-4AF9-9A90-E702D25E9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5D0-D953-49EA-A601-B45E29A88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5AF4-E510-412C-A81A-261EE4C04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FF8A-25B0-42F3-8E0A-42330C19F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8A6B-52AD-4ADC-866F-7960381CA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766A-5E19-49C0-B9A8-B80CD9A2F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84F8F-CC4D-4F3F-8491-92013D4C8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E17E-5DF1-45D0-932E-D6ACA9599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841C-DC08-41CB-B545-FCCC89D19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E0658-F912-4DA7-B5CC-A945EA176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684B-DC72-457A-8B93-2833DE5ED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21F3-452D-46FE-8044-EACEE50FB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3009-2DAC-4AE8-AA92-2FE087DE7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AAB2F-3213-44BD-A7DF-41EEE7510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CE5A-CCFE-46B1-96E6-C6BB35265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095E-4277-408C-A530-B8AEF9614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26B44-DFEB-4408-8297-D6C5F871D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0" y="1079500"/>
            <a:ext cx="9144000" cy="15287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95527-5815-4F9B-9845-49E4B501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0" y="1079500"/>
            <a:ext cx="9144000" cy="15287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C82D-52A6-4E5E-9C68-E4D777065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C42E8-B0FD-4F12-B260-E49E32C08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0085F-8208-4513-BE99-487D84E7D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01D9-1D74-4071-8A8C-9A56209FE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C9DBA-B6DC-4C4E-B21A-F67B2320E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AAD4-60BA-4506-9CD2-75393763E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F4F62-E28B-42C3-ADE9-8C705423DD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8688-1D2E-4B7F-81F5-1837D7D4C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90F3E-8329-42B0-91C3-80B40F4BA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4D1B-3F53-4FC9-95AD-2FF50074B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8E1C-9D2F-44E4-94B6-988437169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EAD1-3CE2-4E75-97E4-E158B3A7B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A566C-7D8F-4504-9153-ABD130350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60D6-37ED-4053-B557-471ECC7C6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9936E-EAF0-405B-A7B7-BFCC9F022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3E48-5BC6-4349-9424-0C6D651DA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0C78E-9F0D-4F88-AD8B-93D253EDD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A98AD-113B-4EE0-894E-D4AC9B91D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CD038-508D-40A3-AF34-F309C8923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2EA5-DA07-4C54-88FA-2CF4BF663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61CD-0B1D-4E25-95F1-6711ABA68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D425-4D9D-4BA9-9422-0259C2B0E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2FB3-142C-424D-B809-FD7AA4EAB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EC244-25E8-4F07-9CE5-9AC577D2B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DE323-508E-45F4-BF76-8D71377D1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A9C8-4CB4-4313-9A2D-310EF533F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62DE-F9D8-42ED-AD3F-466F44E9C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129C1-5791-4B59-8715-E001DF9F9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23E8B-183A-4B78-A8B0-1ADA1F1CE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A25E4-4251-4793-AE74-A71928EDC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C10A-A2BC-4FDC-BDEB-60158A43D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1A2E9-1141-44AB-A156-0DE46B79D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C728-5BB2-4A7A-9B9E-0132FE41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3997-6B60-4855-857F-3AAACBABE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4EDBB-BA14-4C9A-B441-FA3925617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45340-56E0-4709-8866-2EE036AA7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FFDE8-820F-469B-9253-1A7CF454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D328-1F09-44F7-B9B4-73EEC5BA8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DBE1-9EBD-4FD2-B527-D52FD2BD0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F46F8-8913-4B3D-BA9A-AA57DD20C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F88E4-6B16-4B01-8CAB-F32DFC401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AD96-E56A-4BB1-818E-3DA2319F2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B45E-5FF6-4C59-B8D0-E52163B59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53C3-A55A-4CB5-AF12-A74B9B84C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DEC1-677D-4A21-8B93-9E9EC2194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1ACE3-BD4C-4358-8829-16B47A110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7093-121E-437D-8FFA-8A36C43A4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C0C6C-A52C-4671-BBB6-5EE7C3638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9CEA-6E5C-4912-B960-69EBDBE96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D77C-2FE1-4440-82E9-73E5F40C2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B114B-B5E3-439E-8356-AF4F02E70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8303-BD0D-4973-9BC9-A0CB5BE49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5B8D-4AC5-4BD2-9654-1B800E6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1801-C0A8-4223-B05B-B4CAB0064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60F4-470C-4BFB-97A8-C28ADAB21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1556-322B-4DC7-8F2A-2988C63F7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9351-B3FB-4D49-B808-E0D67159D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2797-A6AD-48EC-8671-00C536533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567F0-EFEA-4653-9EA0-D51A82EF8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0BC3-DDF7-4417-808D-EE34073E1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6531-6632-40C0-8145-5D0C666E1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CDA98-4037-4F13-86A8-89DAA068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6D31-C37B-466F-ADB9-9777A8A7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AD37-A921-4B73-9E8E-170107C69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46AF-C169-4035-AA00-FC203D2EA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E3C4-6240-4844-9DDE-7C07E1631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46150-07BA-452C-9548-324DEE810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3DE-FFB6-4761-B8EA-7408A2AA9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4F0D-43F9-4EF5-AB3A-0D4C4CE4E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1822-F388-4E4E-8FA9-152080E55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9E02-9A58-4C21-8CF6-D79EEBB75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E4151-347F-493E-8A2F-C28EC62A5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6940A-E7F2-4878-8C0C-DE2B2CABF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E0984-2881-45FA-BBE7-B30B5E6B5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B03E-BCFB-46D1-9C7C-CACE6E362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FB1A-C9F5-47B4-BFBE-98A161E9F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1927-2595-4942-B35C-BED9A969B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0D4B-4333-4A05-914D-5FEECB441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CEDC-44AB-4CAC-A639-7462754D3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FC966-78C3-4068-945D-D39B5756C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EE41-D46A-436F-B64D-EDE6AAF46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464C-D515-4EE1-B249-7F6CEB22C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CC9B-E39B-4C77-9246-8A987881A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endParaRPr lang="ru-RU" sz="1700"/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2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3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4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fld id="{32526DAC-0E4D-4B47-B4F5-7685B8C19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22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1936750" y="3116263"/>
            <a:ext cx="6994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3323" name="Picture 66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254" name="Rectangle 3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5" name="Rectangle 4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6" name="Line 5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34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78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178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66D0C4E0-6AF9-4803-88EA-44BF0CCA9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5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347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252" name="Line 36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4349" name="Picture 37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1279" name="Rectangle 3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" name="Rectangle 4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Line 5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536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7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77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A01ABE7B-220F-4B5A-AE65-60F7A3960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5371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5373" name="Picture 16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0" y="576103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2303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4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5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86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9950" y="638175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868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FF2F262B-E189-43BD-BBE9-A70956A4D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6397" name="Picture 16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0" y="5741988"/>
            <a:ext cx="9144000" cy="544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3327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8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9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4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12585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585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20F2E99E-7847-4146-8C45-16EDA2F69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7422" name="Picture 17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fld id="{2BADB5DF-06A2-44D7-961A-F8D06DE11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4" name="Rectangle 41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36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5133" name="Picture 42" descr="logo6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8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52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3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4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5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9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060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50256231-2AEA-4C0C-BE79-AF530030E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6158" name="Picture 49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8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8175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3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084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B86AB1AB-9F0A-4774-B3E2-ADA671BA1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182" name="Picture 49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00" name="Rectangle 23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20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7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08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8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567EF549-7ABD-49DD-B593-7F0916E6F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206" name="Picture 52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8" name="Rectangle 6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Rectangle 7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0" name="Line 8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4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042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B5F4B4E2-9BEF-482E-B5D0-1DBBE41C9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229" name="Picture 17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Line 20"/>
          <p:cNvSpPr>
            <a:spLocks noChangeShapeType="1"/>
          </p:cNvSpPr>
          <p:nvPr/>
        </p:nvSpPr>
        <p:spPr bwMode="auto">
          <a:xfrm rot="-5400000">
            <a:off x="-1497012" y="3429000"/>
            <a:ext cx="6858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0" y="576103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37" name="Line 19"/>
          <p:cNvSpPr>
            <a:spLocks noChangeShapeType="1"/>
          </p:cNvSpPr>
          <p:nvPr/>
        </p:nvSpPr>
        <p:spPr bwMode="auto">
          <a:xfrm>
            <a:off x="0" y="5767388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5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4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40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825ADFF4-5864-4C86-A7F2-67CCEBBD2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54" name="Picture 46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3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7183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A2A621A6-2C56-47D8-9966-2954B4657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1278" name="Picture 44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4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8206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8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B3661139-BE47-433D-A004-91A221C31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2301" name="Picture 65" descr="logo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838" y="34925"/>
            <a:ext cx="1504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slow">
    <p:pull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chart" Target="../charts/chart1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357290" y="2542272"/>
            <a:ext cx="7572428" cy="646331"/>
          </a:xfrm>
        </p:spPr>
        <p:txBody>
          <a:bodyPr/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АНКЕТИРОВАНИЕ 2014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 bwMode="auto">
          <a:xfrm>
            <a:off x="1428728" y="3929066"/>
            <a:ext cx="757242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3212976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kern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Количество </a:t>
            </a:r>
            <a:r>
              <a:rPr lang="ru-RU" sz="28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респондентов-членов Партнерства 96  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455012" y="1772816"/>
            <a:ext cx="6984776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95736" y="1"/>
            <a:ext cx="49685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9.  Воспользовались ли Вы льготными услугами организаций, в рамках заключенных соглашений о сотрудничестве с Партнерством </a:t>
            </a:r>
            <a:endParaRPr lang="ru-RU" sz="17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-11135" y="0"/>
            <a:ext cx="2278879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Рисунок 7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/>
        </p:nvGraphicFramePr>
        <p:xfrm>
          <a:off x="1043608" y="1700808"/>
          <a:ext cx="74888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529036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7704" y="1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10.   С какой периодичностью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используете сайт Партнерства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1135" y="0"/>
            <a:ext cx="2278879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99592" y="1484784"/>
          <a:ext cx="70567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7704" y="1"/>
            <a:ext cx="5256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Вопрос 1. Оцените качество проводимых комплексных проверок (</a:t>
            </a:r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офис+объект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специалистами Партнерства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5 балльной шкале  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124744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39552" y="1628800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39552" y="1556792"/>
          <a:ext cx="7848872" cy="414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26290200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1"/>
            <a:ext cx="5256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2. Оцените качество консультаций, получаемых от специалистов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Партнерства по 5 балльной шкале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Логотип ОСГиНК рисунок новый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1135" y="0"/>
            <a:ext cx="2278879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55576" y="1628800"/>
          <a:ext cx="68407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1619672" y="1772816"/>
          <a:ext cx="70567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640054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11135" y="0"/>
            <a:ext cx="2278879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1"/>
            <a:ext cx="47525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3. Были ли у Вас аварии и несчастные случаи на производстве 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83568" y="1340768"/>
          <a:ext cx="787749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899592" y="1484784"/>
          <a:ext cx="73448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2025397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39752" y="1"/>
            <a:ext cx="4824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4. Считаете ли Вы необходимым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проведение конференций и тематических семинаров на базе Партнерства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1135" y="0"/>
            <a:ext cx="2278879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899592" y="1484784"/>
          <a:ext cx="76328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473881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07704" y="1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5. Какие из направлений деятельности, стимулирующие профессиональное образование,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Вам кажутся наиболее перспективными: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39552" y="1340768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4366221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7704" y="1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6.  Укажите специализированные органы Партнерства, в работе которых Вы хотели бы принимать участие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55576" y="1484784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39552" y="1412776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237409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07704" y="1"/>
            <a:ext cx="5256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 7. Готовы ли Вы участвовать в разработке отраслевых стандартов, актуализации СНиПов, разработке проектов изменений в действующее законодательство и т.д.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259632" y="1556792"/>
          <a:ext cx="65527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966758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vprokopovich\Desktop\Логотип ОСГиНК для сай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97971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B114B-B5E3-439E-8356-AF4F02E70B26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-11135" y="0"/>
            <a:ext cx="2206871" cy="105273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Анкетирование </a:t>
            </a:r>
          </a:p>
          <a:p>
            <a:pPr algn="ctr"/>
            <a:r>
              <a:rPr lang="ru-RU" sz="2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2014</a:t>
            </a:r>
            <a:endParaRPr lang="ru-RU" sz="2400" b="1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"/>
            <a:ext cx="496855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8. </a:t>
            </a:r>
            <a:r>
              <a:rPr lang="ru-RU" sz="1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Укажите направление деятельности Партнерства, в котором специалисты Вашей организации могли бы принимать участие в качестве члена Комитета (рабочей группы) </a:t>
            </a:r>
            <a:endParaRPr lang="ru-RU" sz="17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Логотип ОСГиНК рисунок новы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4288" y="0"/>
            <a:ext cx="1979712" cy="1052736"/>
          </a:xfrm>
          <a:prstGeom prst="rect">
            <a:avLst/>
          </a:prstGeom>
        </p:spPr>
      </p:pic>
      <p:graphicFrame>
        <p:nvGraphicFramePr>
          <p:cNvPr id="11" name="Диаграмма 10"/>
          <p:cNvGraphicFramePr/>
          <p:nvPr/>
        </p:nvGraphicFramePr>
        <p:xfrm>
          <a:off x="827584" y="1484784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9382132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Специальное оформление">
  <a:themeElements>
    <a:clrScheme name="Другая 2">
      <a:dk1>
        <a:srgbClr val="FF0000"/>
      </a:dk1>
      <a:lt1>
        <a:srgbClr val="FFFF00"/>
      </a:lt1>
      <a:dk2>
        <a:srgbClr val="92D050"/>
      </a:dk2>
      <a:lt2>
        <a:srgbClr val="7030A0"/>
      </a:lt2>
      <a:accent1>
        <a:srgbClr val="E29AC5"/>
      </a:accent1>
      <a:accent2>
        <a:srgbClr val="FFC000"/>
      </a:accent2>
      <a:accent3>
        <a:srgbClr val="6BB1C9"/>
      </a:accent3>
      <a:accent4>
        <a:srgbClr val="6585CF"/>
      </a:accent4>
      <a:accent5>
        <a:srgbClr val="7E6BC9"/>
      </a:accent5>
      <a:accent6>
        <a:srgbClr val="FFFFFF"/>
      </a:accent6>
      <a:hlink>
        <a:srgbClr val="410082"/>
      </a:hlink>
      <a:folHlink>
        <a:srgbClr val="932968"/>
      </a:folHlink>
    </a:clrScheme>
    <a:fontScheme name="2_Специальное оформление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Специальное оформление">
  <a:themeElements>
    <a:clrScheme name="10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0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Специальное оформление">
  <a:themeElements>
    <a:clrScheme name="1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Специальное оформление">
  <a:themeElements>
    <a:clrScheme name="1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2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4_Специальное оформление">
  <a:themeElements>
    <a:clrScheme name="1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3_Специальное оформление">
  <a:themeElements>
    <a:clrScheme name="1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Другая 2">
    <a:dk1>
      <a:srgbClr val="FF0000"/>
    </a:dk1>
    <a:lt1>
      <a:srgbClr val="FFFF00"/>
    </a:lt1>
    <a:dk2>
      <a:srgbClr val="92D050"/>
    </a:dk2>
    <a:lt2>
      <a:srgbClr val="7030A0"/>
    </a:lt2>
    <a:accent1>
      <a:srgbClr val="E29AC5"/>
    </a:accent1>
    <a:accent2>
      <a:srgbClr val="FFC000"/>
    </a:accent2>
    <a:accent3>
      <a:srgbClr val="6BB1C9"/>
    </a:accent3>
    <a:accent4>
      <a:srgbClr val="6585CF"/>
    </a:accent4>
    <a:accent5>
      <a:srgbClr val="7E6BC9"/>
    </a:accent5>
    <a:accent6>
      <a:srgbClr val="FFFFFF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Другая 2">
    <a:dk1>
      <a:srgbClr val="FF0000"/>
    </a:dk1>
    <a:lt1>
      <a:srgbClr val="FFFF00"/>
    </a:lt1>
    <a:dk2>
      <a:srgbClr val="92D050"/>
    </a:dk2>
    <a:lt2>
      <a:srgbClr val="7030A0"/>
    </a:lt2>
    <a:accent1>
      <a:srgbClr val="E29AC5"/>
    </a:accent1>
    <a:accent2>
      <a:srgbClr val="FFC000"/>
    </a:accent2>
    <a:accent3>
      <a:srgbClr val="6BB1C9"/>
    </a:accent3>
    <a:accent4>
      <a:srgbClr val="6585CF"/>
    </a:accent4>
    <a:accent5>
      <a:srgbClr val="7E6BC9"/>
    </a:accent5>
    <a:accent6>
      <a:srgbClr val="FFFFFF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Развитие ЕСГ_2011 09.12.2011</Template>
  <TotalTime>2298</TotalTime>
  <Words>359</Words>
  <Application>Microsoft Office PowerPoint</Application>
  <PresentationFormat>Экран (4:3)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Times New Roman</vt:lpstr>
      <vt:lpstr>Arial Narrow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13_Специальное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10_Специальное оформление</vt:lpstr>
      <vt:lpstr>11_Специальное оформление</vt:lpstr>
      <vt:lpstr>12_Специальное оформление</vt:lpstr>
      <vt:lpstr>14_Специальное оформление</vt:lpstr>
      <vt:lpstr>АНКЕТИРОВАНИЕ 2014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ООО "Информгаз"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Газотранспортная система Бованенково – Ухта - Торжок</dc:title>
  <dc:creator>Женев А.В.</dc:creator>
  <cp:lastModifiedBy> </cp:lastModifiedBy>
  <cp:revision>190</cp:revision>
  <dcterms:created xsi:type="dcterms:W3CDTF">2010-06-07T05:39:05Z</dcterms:created>
  <dcterms:modified xsi:type="dcterms:W3CDTF">2014-06-24T05:56:27Z</dcterms:modified>
</cp:coreProperties>
</file>